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  <p:sldMasterId id="2147483672" r:id="rId2"/>
  </p:sldMasterIdLst>
  <p:notesMasterIdLst>
    <p:notesMasterId r:id="rId16"/>
  </p:notesMasterIdLst>
  <p:sldIdLst>
    <p:sldId id="511" r:id="rId3"/>
    <p:sldId id="258" r:id="rId4"/>
    <p:sldId id="295" r:id="rId5"/>
    <p:sldId id="267" r:id="rId6"/>
    <p:sldId id="298" r:id="rId7"/>
    <p:sldId id="514" r:id="rId8"/>
    <p:sldId id="504" r:id="rId9"/>
    <p:sldId id="505" r:id="rId10"/>
    <p:sldId id="515" r:id="rId11"/>
    <p:sldId id="516" r:id="rId12"/>
    <p:sldId id="517" r:id="rId13"/>
    <p:sldId id="518" r:id="rId14"/>
    <p:sldId id="278" r:id="rId15"/>
  </p:sldIdLst>
  <p:sldSz cx="9144000" cy="5143500" type="screen16x9"/>
  <p:notesSz cx="6858000" cy="9144000"/>
  <p:embeddedFontLst>
    <p:embeddedFont>
      <p:font typeface="Arial Rounded MT Bold" panose="020F0704030504030204" pitchFamily="34" charset="0"/>
      <p:regular r:id="rId17"/>
    </p:embeddedFont>
    <p:embeddedFont>
      <p:font typeface="Arvo" panose="020B0604020202020204" charset="0"/>
      <p:regular r:id="rId18"/>
      <p:bold r:id="rId19"/>
      <p:italic r:id="rId20"/>
      <p:boldItalic r:id="rId21"/>
    </p:embeddedFont>
    <p:embeddedFont>
      <p:font typeface="Book Antiqua" panose="02040602050305030304" pitchFamily="18" charset="0"/>
      <p:regular r:id="rId22"/>
      <p:bold r:id="rId23"/>
      <p:italic r:id="rId24"/>
      <p:boldItalic r:id="rId25"/>
    </p:embeddedFont>
    <p:embeddedFont>
      <p:font typeface="Lato" panose="020F0502020204030203" pitchFamily="34" charset="0"/>
      <p:regular r:id="rId26"/>
      <p:bold r:id="rId27"/>
      <p:italic r:id="rId28"/>
      <p:boldItalic r:id="rId29"/>
    </p:embeddedFont>
    <p:embeddedFont>
      <p:font typeface="Raleway" pitchFamily="2" charset="0"/>
      <p:regular r:id="rId30"/>
      <p:bold r:id="rId31"/>
      <p:italic r:id="rId32"/>
      <p:boldItalic r:id="rId33"/>
    </p:embeddedFont>
    <p:embeddedFont>
      <p:font typeface="Roboto Condensed" panose="02000000000000000000" pitchFamily="2" charset="0"/>
      <p:regular r:id="rId34"/>
      <p:bold r:id="rId35"/>
      <p:italic r:id="rId36"/>
      <p:boldItalic r:id="rId37"/>
    </p:embeddedFont>
    <p:embeddedFont>
      <p:font typeface="Roboto Condensed Light" panose="02000000000000000000" pitchFamily="2" charset="0"/>
      <p:regular r:id="rId38"/>
      <p:bold r:id="rId39"/>
      <p:italic r:id="rId40"/>
      <p:boldItalic r:id="rId41"/>
    </p:embeddedFont>
    <p:embeddedFont>
      <p:font typeface="Verdana" panose="020B0604030504040204" pitchFamily="34" charset="0"/>
      <p:regular r:id="rId42"/>
      <p:bold r:id="rId43"/>
      <p:italic r:id="rId44"/>
      <p:boldItalic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27665BA-8202-44FC-AD62-C9F0E3EA811A}">
  <a:tblStyle styleId="{E27665BA-8202-44FC-AD62-C9F0E3EA811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15DE48A-E3B5-44D0-98CB-AE0B3FDC037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8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font" Target="fonts/font23.fntdata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42" Type="http://schemas.openxmlformats.org/officeDocument/2006/relationships/font" Target="fonts/font26.fntdata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9" Type="http://schemas.openxmlformats.org/officeDocument/2006/relationships/font" Target="fonts/font13.fntdata"/><Relationship Id="rId11" Type="http://schemas.openxmlformats.org/officeDocument/2006/relationships/slide" Target="slides/slide9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font" Target="fonts/font21.fntdata"/><Relationship Id="rId40" Type="http://schemas.openxmlformats.org/officeDocument/2006/relationships/font" Target="fonts/font24.fntdata"/><Relationship Id="rId45" Type="http://schemas.openxmlformats.org/officeDocument/2006/relationships/font" Target="fonts/font29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font" Target="fonts/font20.fntdata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4" Type="http://schemas.openxmlformats.org/officeDocument/2006/relationships/font" Target="fonts/font2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Relationship Id="rId43" Type="http://schemas.openxmlformats.org/officeDocument/2006/relationships/font" Target="fonts/font27.fntdata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font" Target="fonts/font22.fntdata"/><Relationship Id="rId46" Type="http://schemas.openxmlformats.org/officeDocument/2006/relationships/presProps" Target="presProps.xml"/><Relationship Id="rId20" Type="http://schemas.openxmlformats.org/officeDocument/2006/relationships/font" Target="fonts/font4.fntdata"/><Relationship Id="rId41" Type="http://schemas.openxmlformats.org/officeDocument/2006/relationships/font" Target="fonts/font2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03809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8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26" name="Google Shape;126;p8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27" name="Google Shape;127;p8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28" name="Google Shape;128;p8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29" name="Google Shape;129;p8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30" name="Google Shape;130;p8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31" name="Google Shape;131;p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32" name="Google Shape;132;p8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33" name="Google Shape;133;p8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34" name="Google Shape;134;p8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5" name="Google Shape;135;p8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36" name="Google Shape;136;p8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8" name="Google Shape;138;p8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39" name="Google Shape;139;p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1" name="Google Shape;141;p8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oogle Shape;163;p10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64" name="Google Shape;164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5" name="Google Shape;165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6" name="Google Shape;166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8" name="Google Shape;168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69" name="Google Shape;169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1" name="Google Shape;171;p10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72" name="Google Shape;172;p10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3" name="Google Shape;173;p10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4" name="Google Shape;174;p10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10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6" name="Google Shape;176;p10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7" name="Google Shape;177;p1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1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9" name="Google Shape;179;p10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645225" y="2762725"/>
            <a:ext cx="67365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None/>
              <a:defRPr sz="4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5938246" y="2533163"/>
            <a:ext cx="7218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6659861" y="2533163"/>
            <a:ext cx="7218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-1" y="2533163"/>
            <a:ext cx="7218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721425" y="2533163"/>
            <a:ext cx="5216700" cy="7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5297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893700" y="358388"/>
            <a:ext cx="64626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893700" y="1373588"/>
            <a:ext cx="6462600" cy="355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▷"/>
              <a:defRPr>
                <a:solidFill>
                  <a:schemeClr val="dk1"/>
                </a:solidFill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5" name="Google Shape;35;p5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6" name="Google Shape;36;p5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" name="Google Shape;37;p5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97ABBC"/>
                </a:solidFill>
              </a:rPr>
              <a:pPr/>
              <a:t>‹#›</a:t>
            </a:fld>
            <a:endParaRPr>
              <a:solidFill>
                <a:srgbClr val="97AB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975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lor background">
  <p:cSld name="Blank color background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0" name="Google Shape;80;p11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1" name="Google Shape;81;p11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2" name="Google Shape;82;p11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>
                <a:solidFill>
                  <a:srgbClr val="FFFFFF"/>
                </a:solidFill>
              </a:rPr>
              <a:pPr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56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▰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2400"/>
              <a:buFont typeface="Roboto Condensed Light"/>
              <a:buChar char="▻"/>
              <a:defRPr sz="24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algn="r">
              <a:buNone/>
              <a:defRPr sz="1200" b="1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6" r:id="rId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93700" y="3583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93700" y="1373588"/>
            <a:ext cx="6462600" cy="35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Lato"/>
              <a:buChar char="▷"/>
              <a:defRPr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○"/>
              <a:defRPr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■"/>
              <a:defRPr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●"/>
              <a:defRPr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○"/>
              <a:defRPr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■"/>
              <a:defRPr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●"/>
              <a:defRPr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○"/>
              <a:defRPr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Lato"/>
              <a:buChar char="■"/>
              <a:defRPr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75" y="4696933"/>
            <a:ext cx="548700" cy="3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3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3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3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3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3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3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3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3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">
                <a:solidFill>
                  <a:srgbClr val="97ABBC"/>
                </a:solidFill>
              </a:rPr>
              <a:pPr/>
              <a:t>‹#›</a:t>
            </a:fld>
            <a:endParaRPr>
              <a:solidFill>
                <a:srgbClr val="97AB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93193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cacm.acm.org/magazines/2014/6/175163-the-power-of-social-media-analytics/fulltex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 smtClean="0">
                <a:ln>
                  <a:noFill/>
                </a:ln>
                <a:solidFill>
                  <a:srgbClr val="97ABBC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lang="en" sz="1300" b="0" i="0" u="none" strike="noStrike" kern="0" cap="none" spc="0" normalizeH="0" baseline="0" noProof="0">
              <a:ln>
                <a:noFill/>
              </a:ln>
              <a:solidFill>
                <a:srgbClr val="97ABBC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" name="Google Shape;213;p13">
            <a:extLst>
              <a:ext uri="{FF2B5EF4-FFF2-40B4-BE49-F238E27FC236}">
                <a16:creationId xmlns:a16="http://schemas.microsoft.com/office/drawing/2014/main" id="{FD0B48D2-1E60-4112-B724-D6ADE3776EE5}"/>
              </a:ext>
            </a:extLst>
          </p:cNvPr>
          <p:cNvSpPr txBox="1">
            <a:spLocks/>
          </p:cNvSpPr>
          <p:nvPr/>
        </p:nvSpPr>
        <p:spPr>
          <a:xfrm>
            <a:off x="723838" y="3048936"/>
            <a:ext cx="286006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Suman Das(M20DH019)</a:t>
            </a:r>
            <a:b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IN" sz="2800" dirty="0">
              <a:solidFill>
                <a:schemeClr val="accent4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5C074E-535B-47EF-940D-461D32D7AF40}"/>
              </a:ext>
            </a:extLst>
          </p:cNvPr>
          <p:cNvSpPr txBox="1"/>
          <p:nvPr/>
        </p:nvSpPr>
        <p:spPr>
          <a:xfrm>
            <a:off x="580593" y="1760511"/>
            <a:ext cx="43864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IN" sz="2400" b="0" i="0" u="none" strike="noStrike" baseline="0" dirty="0">
              <a:solidFill>
                <a:schemeClr val="bg2">
                  <a:lumMod val="50000"/>
                </a:schemeClr>
              </a:solidFill>
              <a:latin typeface="Book Antiqua" panose="02040602050305030304" pitchFamily="18" charset="0"/>
            </a:endParaRPr>
          </a:p>
          <a:p>
            <a:r>
              <a:rPr lang="en-US" sz="2400" b="1" i="0" u="none" strike="noStrike" baseline="0" dirty="0">
                <a:solidFill>
                  <a:schemeClr val="bg2">
                    <a:lumMod val="50000"/>
                  </a:schemeClr>
                </a:solidFill>
                <a:latin typeface="Book Antiqua" panose="02040602050305030304" pitchFamily="18" charset="0"/>
              </a:rPr>
              <a:t>Competing with Social Networks: Social Platforms </a:t>
            </a:r>
            <a:endParaRPr lang="en-IN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36C4E4-884E-4F11-9224-AAAAFD5A1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624" y="-382614"/>
            <a:ext cx="58102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76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354C6E-A885-4EB0-B0FD-A8A68A5530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2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Roboto Condensed"/>
                <a:sym typeface="Roboto Condense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10</a:t>
            </a:fld>
            <a:endParaRPr kumimoji="0" lang="en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Roboto Condensed"/>
              <a:sym typeface="Roboto Condensed"/>
            </a:endParaRPr>
          </a:p>
        </p:txBody>
      </p:sp>
      <p:sp>
        <p:nvSpPr>
          <p:cNvPr id="3" name="Google Shape;213;p13">
            <a:extLst>
              <a:ext uri="{FF2B5EF4-FFF2-40B4-BE49-F238E27FC236}">
                <a16:creationId xmlns:a16="http://schemas.microsoft.com/office/drawing/2014/main" id="{93D958E1-B49D-4DAB-8967-89699FBAA40D}"/>
              </a:ext>
            </a:extLst>
          </p:cNvPr>
          <p:cNvSpPr txBox="1">
            <a:spLocks/>
          </p:cNvSpPr>
          <p:nvPr/>
        </p:nvSpPr>
        <p:spPr>
          <a:xfrm>
            <a:off x="77492" y="726091"/>
            <a:ext cx="8989016" cy="699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9800"/>
                </a:solidFill>
                <a:effectLst/>
                <a:uLnTx/>
                <a:uFillTx/>
                <a:latin typeface="Roboto Condensed"/>
                <a:ea typeface="Roboto Condensed"/>
                <a:sym typeface="Roboto Condensed"/>
              </a:rPr>
              <a:t>- What is it that makes some Social platforms more appealing to users for long terms and strong enough to withstand the competitive pressure 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8B9784-0B78-4B70-888B-138CFA73BEEF}"/>
              </a:ext>
            </a:extLst>
          </p:cNvPr>
          <p:cNvSpPr txBox="1"/>
          <p:nvPr/>
        </p:nvSpPr>
        <p:spPr>
          <a:xfrm>
            <a:off x="1162373" y="3689830"/>
            <a:ext cx="6281247" cy="1154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da-DK" sz="1600" b="0" i="0" u="none" strike="noStrike" kern="0" cap="none" spc="0" normalizeH="0" baseline="0" noProof="0" dirty="0">
                <a:ln>
                  <a:noFill/>
                </a:ln>
                <a:solidFill>
                  <a:srgbClr val="E0E4E9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eHarmony vs OkCupid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da-DK" sz="1600" b="0" i="0" u="none" strike="noStrike" kern="0" cap="none" spc="0" normalizeH="0" baseline="0" noProof="0" dirty="0">
                <a:ln>
                  <a:noFill/>
                </a:ln>
                <a:solidFill>
                  <a:srgbClr val="E0E4E9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Facebook vs Mixi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da-DK" sz="1600" b="0" i="0" u="none" strike="noStrike" kern="0" cap="none" spc="0" normalizeH="0" baseline="0" noProof="0" dirty="0">
                <a:ln>
                  <a:noFill/>
                </a:ln>
                <a:solidFill>
                  <a:srgbClr val="E0E4E9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LinkedIn vs Friendster vs Facebook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7B7EF2-F832-437E-8D21-5925BB584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380" y="1425792"/>
            <a:ext cx="5435879" cy="231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439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354C6E-A885-4EB0-B0FD-A8A68A5530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2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Roboto Condensed"/>
                <a:sym typeface="Roboto Condense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lang="en" sz="12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Condensed"/>
              <a:ea typeface="Roboto Condensed"/>
              <a:sym typeface="Roboto Condensed"/>
            </a:endParaRPr>
          </a:p>
        </p:txBody>
      </p:sp>
      <p:sp>
        <p:nvSpPr>
          <p:cNvPr id="3" name="Google Shape;213;p13">
            <a:extLst>
              <a:ext uri="{FF2B5EF4-FFF2-40B4-BE49-F238E27FC236}">
                <a16:creationId xmlns:a16="http://schemas.microsoft.com/office/drawing/2014/main" id="{93D958E1-B49D-4DAB-8967-89699FBAA40D}"/>
              </a:ext>
            </a:extLst>
          </p:cNvPr>
          <p:cNvSpPr txBox="1">
            <a:spLocks/>
          </p:cNvSpPr>
          <p:nvPr/>
        </p:nvSpPr>
        <p:spPr>
          <a:xfrm>
            <a:off x="372106" y="648121"/>
            <a:ext cx="8733294" cy="699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9800"/>
                </a:solidFill>
                <a:effectLst/>
                <a:uLnTx/>
                <a:uFillTx/>
                <a:latin typeface="Roboto Condensed"/>
                <a:ea typeface="Roboto Condensed"/>
                <a:sym typeface="Roboto Condensed"/>
              </a:rPr>
              <a:t>How can Social Platforms capture the value they create and turn it into profit . Illustrate by examples?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8B9784-0B78-4B70-888B-138CFA73BEEF}"/>
              </a:ext>
            </a:extLst>
          </p:cNvPr>
          <p:cNvSpPr txBox="1"/>
          <p:nvPr/>
        </p:nvSpPr>
        <p:spPr>
          <a:xfrm>
            <a:off x="533130" y="1308546"/>
            <a:ext cx="8411246" cy="38494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effectLst/>
                <a:latin typeface="+mj-lt"/>
              </a:rPr>
              <a:t>Consumers on an average spend 20% of their time on social media (Fan &amp; Gordon 2014). </a:t>
            </a:r>
          </a:p>
          <a:p>
            <a:pPr marL="285750" marR="0" lvl="0" indent="-28575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effectLst/>
                <a:latin typeface="+mj-lt"/>
              </a:rPr>
              <a:t>technology allows us in today’s world to be “wired” and connected at all times through smart technology. companies have vast amount of information used to generate richer insight about consumers</a:t>
            </a:r>
            <a:r>
              <a:rPr lang="en-US" sz="1600" dirty="0">
                <a:latin typeface="+mj-lt"/>
              </a:rPr>
              <a:t>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Amazon Ember" panose="020B0603020204020204" pitchFamily="34" charset="0"/>
              <a:cs typeface="Arial" panose="020B0604020202020204" pitchFamily="34" charset="0"/>
              <a:sym typeface="Arial"/>
            </a:endParaRP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Tx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Facebook: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self-serve advertising enables anyone to create and put up an ad on Facebook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600" b="0" i="0" dirty="0">
                <a:solidFill>
                  <a:srgbClr val="333333"/>
                </a:solidFill>
                <a:effectLst/>
                <a:latin typeface="+mj-lt"/>
              </a:rPr>
              <a:t>Facebook to sell advertising space to companies and organizations who want to hone in on a specific demographic, like video game players and so on.</a:t>
            </a: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Tx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Amazon Ember" panose="020B0603020204020204" pitchFamily="34" charset="0"/>
              <a:cs typeface="Arial" panose="020B0604020202020204" pitchFamily="34" charset="0"/>
              <a:sym typeface="Arial"/>
            </a:endParaRP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Tx/>
              <a:tabLst/>
              <a:defRPr/>
            </a:pP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Source: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  <a:hlinkClick r:id="rId2"/>
              </a:rPr>
              <a:t>https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  <a:hlinkClick r:id="rId2"/>
              </a:rPr>
              <a:t>://cacm.acm.org/magazines/2014/6/175163-the-power-of-social-media-analytics/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  <a:hlinkClick r:id="rId2"/>
              </a:rPr>
              <a:t>fulltext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8975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2DF00B-6DB1-4FF2-BAF4-F27ABEE5A1B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67F537-6CD4-4100-9217-CD0A4CE6A6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53" y="85200"/>
            <a:ext cx="6178868" cy="37022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B8C78E-3332-49BA-A92A-919A434109A7}"/>
              </a:ext>
            </a:extLst>
          </p:cNvPr>
          <p:cNvSpPr txBox="1"/>
          <p:nvPr/>
        </p:nvSpPr>
        <p:spPr>
          <a:xfrm>
            <a:off x="464949" y="3764533"/>
            <a:ext cx="8516319" cy="785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Tx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According to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Statista report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Facebook earns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98% revenue from Ads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&amp; remaining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2%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comes from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other section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Amazon Ember" panose="020B0603020204020204" pitchFamily="34" charset="0"/>
                <a:cs typeface="Arial" panose="020B0604020202020204" pitchFamily="34" charset="0"/>
                <a:sym typeface="Arial"/>
              </a:rPr>
              <a:t>(selling Oculus and Portal devices etc.) </a:t>
            </a:r>
          </a:p>
        </p:txBody>
      </p:sp>
    </p:spTree>
    <p:extLst>
      <p:ext uri="{BB962C8B-B14F-4D97-AF65-F5344CB8AC3E}">
        <p14:creationId xmlns:p14="http://schemas.microsoft.com/office/powerpoint/2010/main" val="2336842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3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524" name="Google Shape;524;p33"/>
          <p:cNvSpPr txBox="1">
            <a:spLocks noGrp="1"/>
          </p:cNvSpPr>
          <p:nvPr>
            <p:ph type="ctrTitle" idx="4294967295"/>
          </p:nvPr>
        </p:nvSpPr>
        <p:spPr>
          <a:xfrm>
            <a:off x="1275150" y="1628231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>
                <a:solidFill>
                  <a:schemeClr val="accent5"/>
                </a:solidFill>
              </a:rPr>
              <a:t>THANKS!</a:t>
            </a:r>
            <a:endParaRPr sz="60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3"/>
          <p:cNvSpPr txBox="1">
            <a:spLocks noGrp="1"/>
          </p:cNvSpPr>
          <p:nvPr>
            <p:ph type="ctrTitle" idx="4294967295"/>
          </p:nvPr>
        </p:nvSpPr>
        <p:spPr>
          <a:xfrm>
            <a:off x="709461" y="657224"/>
            <a:ext cx="7946487" cy="82286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sz="2800" dirty="0">
                <a:solidFill>
                  <a:schemeClr val="accent5"/>
                </a:solidFill>
              </a:rPr>
              <a:t>Case Overview</a:t>
            </a:r>
          </a:p>
        </p:txBody>
      </p:sp>
      <p:sp>
        <p:nvSpPr>
          <p:cNvPr id="216" name="Google Shape;216;p1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C7B876-3B6C-4153-B49D-26039242DEFD}"/>
              </a:ext>
            </a:extLst>
          </p:cNvPr>
          <p:cNvSpPr txBox="1"/>
          <p:nvPr/>
        </p:nvSpPr>
        <p:spPr>
          <a:xfrm>
            <a:off x="1198021" y="1642820"/>
            <a:ext cx="7163679" cy="2343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0070C0"/>
                </a:solidFill>
              </a:rPr>
              <a:t>Concept of Social failure </a:t>
            </a:r>
            <a:r>
              <a:rPr lang="en-US" altLang="ja-JP" sz="2000" dirty="0">
                <a:solidFill>
                  <a:prstClr val="black"/>
                </a:solidFill>
              </a:rPr>
              <a:t>for example, are we to compare a career disappointment (not attaining a desired promotion) with continued and hopeless poverty?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0070C0"/>
                </a:solidFill>
              </a:rPr>
              <a:t>Develop a module that can alleviate social failure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chemeClr val="tx1"/>
                </a:solidFill>
              </a:rPr>
              <a:t>Generate profit from social platform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354C6E-A885-4EB0-B0FD-A8A68A5530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sp>
        <p:nvSpPr>
          <p:cNvPr id="3" name="Google Shape;213;p13">
            <a:extLst>
              <a:ext uri="{FF2B5EF4-FFF2-40B4-BE49-F238E27FC236}">
                <a16:creationId xmlns:a16="http://schemas.microsoft.com/office/drawing/2014/main" id="{93D958E1-B49D-4DAB-8967-89699FBAA40D}"/>
              </a:ext>
            </a:extLst>
          </p:cNvPr>
          <p:cNvSpPr txBox="1">
            <a:spLocks/>
          </p:cNvSpPr>
          <p:nvPr/>
        </p:nvSpPr>
        <p:spPr>
          <a:xfrm>
            <a:off x="810417" y="602105"/>
            <a:ext cx="7946487" cy="699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pPr algn="ctr"/>
            <a:r>
              <a:rPr lang="en-IN" sz="2800" dirty="0">
                <a:solidFill>
                  <a:schemeClr val="accent5"/>
                </a:solidFill>
              </a:rPr>
              <a:t>3 main take aways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8B9784-0B78-4B70-888B-138CFA73BEEF}"/>
              </a:ext>
            </a:extLst>
          </p:cNvPr>
          <p:cNvSpPr txBox="1"/>
          <p:nvPr/>
        </p:nvSpPr>
        <p:spPr>
          <a:xfrm>
            <a:off x="1348788" y="1625080"/>
            <a:ext cx="6869747" cy="18933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rgbClr val="FF9900"/>
              </a:buClr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effective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 social solutions </a:t>
            </a:r>
            <a:r>
              <a:rPr lang="en-US" sz="16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overcome both the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economic restrictions on </a:t>
            </a:r>
            <a:r>
              <a:rPr lang="en-US" sz="16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offline interactions and the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normative constraints</a:t>
            </a:r>
          </a:p>
          <a:p>
            <a:pPr marL="285750" indent="-285750" algn="just">
              <a:lnSpc>
                <a:spcPct val="150000"/>
              </a:lnSpc>
              <a:buClr>
                <a:srgbClr val="FF9900"/>
              </a:buClr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chemeClr val="tx2">
                    <a:lumMod val="10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Social products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“meet”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&amp;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 “Friend” </a:t>
            </a:r>
            <a:endParaRPr lang="en-US" sz="16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Clr>
                <a:srgbClr val="FF9900"/>
              </a:buClr>
              <a:buFont typeface="Wingdings" panose="05000000000000000000" pitchFamily="2" charset="2"/>
              <a:buChar char="v"/>
            </a:pPr>
            <a:r>
              <a:rPr lang="en-US" sz="16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social platforms that protect by making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smart strategic trade-off</a:t>
            </a:r>
          </a:p>
          <a:p>
            <a:pPr marL="285750" indent="-285750" algn="just">
              <a:lnSpc>
                <a:spcPct val="150000"/>
              </a:lnSpc>
              <a:buClr>
                <a:srgbClr val="FF9900"/>
              </a:buClr>
              <a:buFont typeface="Wingdings" panose="05000000000000000000" pitchFamily="2" charset="2"/>
              <a:buChar char="v"/>
            </a:pPr>
            <a:endParaRPr lang="en-US" sz="1600" dirty="0">
              <a:solidFill>
                <a:srgbClr val="0070C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712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2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+mj-lt"/>
              </a:rPr>
              <a:t>Why Social failure?</a:t>
            </a:r>
          </a:p>
        </p:txBody>
      </p:sp>
      <p:sp>
        <p:nvSpPr>
          <p:cNvPr id="321" name="Google Shape;321;p2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grpSp>
        <p:nvGrpSpPr>
          <p:cNvPr id="325" name="Google Shape;325;p22"/>
          <p:cNvGrpSpPr/>
          <p:nvPr/>
        </p:nvGrpSpPr>
        <p:grpSpPr>
          <a:xfrm>
            <a:off x="263101" y="580106"/>
            <a:ext cx="407743" cy="391135"/>
            <a:chOff x="5233525" y="4954450"/>
            <a:chExt cx="538275" cy="516350"/>
          </a:xfrm>
        </p:grpSpPr>
        <p:sp>
          <p:nvSpPr>
            <p:cNvPr id="326" name="Google Shape;326;p22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2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2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2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2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2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2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2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2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2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2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rgbClr val="FF98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36422F9-63A2-46F0-84CA-B57DAA3EB03B}"/>
              </a:ext>
            </a:extLst>
          </p:cNvPr>
          <p:cNvSpPr txBox="1"/>
          <p:nvPr/>
        </p:nvSpPr>
        <p:spPr>
          <a:xfrm>
            <a:off x="670844" y="1720235"/>
            <a:ext cx="7806729" cy="1703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rgbClr val="FF9900"/>
              </a:buClr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rgbClr val="0070C0"/>
                </a:solidFill>
                <a:latin typeface="+mj-lt"/>
                <a:ea typeface="Amazon Ember" panose="020B0603020204020204" pitchFamily="34" charset="0"/>
                <a:cs typeface="Arial" panose="020B0604020202020204" pitchFamily="34" charset="0"/>
              </a:rPr>
              <a:t>Breath Causes </a:t>
            </a:r>
            <a:r>
              <a:rPr lang="en-US" sz="1800" b="1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rPr>
              <a:t>(Not enough people interaction)</a:t>
            </a:r>
          </a:p>
          <a:p>
            <a:pPr marL="285750" indent="-285750" algn="just">
              <a:lnSpc>
                <a:spcPct val="150000"/>
              </a:lnSpc>
              <a:buClr>
                <a:srgbClr val="FF9900"/>
              </a:buClr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rgbClr val="0070C0"/>
                </a:solidFill>
                <a:latin typeface="+mj-lt"/>
                <a:ea typeface="Amazon Ember" panose="020B0603020204020204" pitchFamily="34" charset="0"/>
                <a:cs typeface="Arial" panose="020B0604020202020204" pitchFamily="34" charset="0"/>
              </a:rPr>
              <a:t>Display Cause </a:t>
            </a:r>
            <a:r>
              <a:rPr lang="en-US" sz="1800" b="1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rPr>
              <a:t>(People can’t display enough information)</a:t>
            </a:r>
          </a:p>
          <a:p>
            <a:pPr marL="285750" indent="-285750" algn="just">
              <a:lnSpc>
                <a:spcPct val="150000"/>
              </a:lnSpc>
              <a:buClr>
                <a:srgbClr val="FF9900"/>
              </a:buClr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rgbClr val="0070C0"/>
                </a:solidFill>
                <a:latin typeface="+mj-lt"/>
                <a:ea typeface="Amazon Ember" panose="020B0603020204020204" pitchFamily="34" charset="0"/>
                <a:cs typeface="Arial" panose="020B0604020202020204" pitchFamily="34" charset="0"/>
              </a:rPr>
              <a:t>Search Failure </a:t>
            </a:r>
            <a:r>
              <a:rPr lang="en-US" sz="1800" b="1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rPr>
              <a:t>(People can’t search for information)</a:t>
            </a:r>
          </a:p>
          <a:p>
            <a:pPr marL="285750" indent="-285750" algn="just">
              <a:lnSpc>
                <a:spcPct val="150000"/>
              </a:lnSpc>
              <a:buClr>
                <a:srgbClr val="FF9900"/>
              </a:buClr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rgbClr val="0070C0"/>
                </a:solidFill>
                <a:latin typeface="+mj-lt"/>
                <a:ea typeface="Amazon Ember" panose="020B0603020204020204" pitchFamily="34" charset="0"/>
                <a:cs typeface="Arial" panose="020B0604020202020204" pitchFamily="34" charset="0"/>
              </a:rPr>
              <a:t>Interaction Failure </a:t>
            </a:r>
            <a:r>
              <a:rPr lang="en-US" sz="1800" b="1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rPr>
              <a:t>(people can’t initiate interaction with each other)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 smtClean="0">
                <a:ln>
                  <a:noFill/>
                </a:ln>
                <a:solidFill>
                  <a:srgbClr val="97ABBC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lang="en" sz="1300" b="0" i="0" u="none" strike="noStrike" kern="0" cap="none" spc="0" normalizeH="0" baseline="0" noProof="0">
              <a:ln>
                <a:noFill/>
              </a:ln>
              <a:solidFill>
                <a:srgbClr val="97ABBC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" name="Google Shape;348;p28"/>
          <p:cNvSpPr txBox="1">
            <a:spLocks/>
          </p:cNvSpPr>
          <p:nvPr/>
        </p:nvSpPr>
        <p:spPr>
          <a:xfrm>
            <a:off x="573437" y="602013"/>
            <a:ext cx="7772810" cy="500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200"/>
              <a:buFont typeface="Raleway"/>
              <a:buNone/>
              <a:tabLst/>
              <a:defRPr/>
            </a:pP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Varela Round"/>
                <a:cs typeface="Arial" panose="020B0604020202020204" pitchFamily="34" charset="0"/>
                <a:sym typeface="Varela Round"/>
              </a:rPr>
              <a:t>What kind of search solution platform offer?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C9A19B-E171-444E-AD44-2743AA23A82E}"/>
              </a:ext>
            </a:extLst>
          </p:cNvPr>
          <p:cNvSpPr/>
          <p:nvPr/>
        </p:nvSpPr>
        <p:spPr>
          <a:xfrm>
            <a:off x="0" y="1"/>
            <a:ext cx="9144000" cy="50093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Varela Round"/>
                <a:cs typeface="Arial" panose="020B0604020202020204" pitchFamily="34" charset="0"/>
                <a:sym typeface="Varela Round"/>
              </a:rPr>
              <a:t>                         Platform Analysis</a:t>
            </a:r>
            <a:endParaRPr lang="en-IN" sz="2800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FD04B3-CD14-4D80-B92C-CAAD02B4A3A7}"/>
              </a:ext>
            </a:extLst>
          </p:cNvPr>
          <p:cNvSpPr txBox="1"/>
          <p:nvPr/>
        </p:nvSpPr>
        <p:spPr>
          <a:xfrm>
            <a:off x="573437" y="1204025"/>
            <a:ext cx="74624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Book Antiqua" panose="02040602050305030304" pitchFamily="18" charset="0"/>
              </a:rPr>
              <a:t>A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llowing people to view personal information ( </a:t>
            </a:r>
            <a:r>
              <a:rPr lang="en-US" sz="1600" dirty="0">
                <a:solidFill>
                  <a:srgbClr val="0070C0"/>
                </a:solidFill>
                <a:latin typeface="Book Antiqua" panose="02040602050305030304" pitchFamily="18" charset="0"/>
              </a:rPr>
              <a:t>F</a:t>
            </a:r>
            <a:r>
              <a:rPr lang="en-US" sz="1600" b="0" i="0" u="none" strike="noStrike" baseline="0" dirty="0">
                <a:solidFill>
                  <a:srgbClr val="0070C0"/>
                </a:solidFill>
                <a:latin typeface="Book Antiqua" panose="02040602050305030304" pitchFamily="18" charset="0"/>
              </a:rPr>
              <a:t>acebook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Book Antiqua" panose="02040602050305030304" pitchFamily="18" charset="0"/>
              </a:rPr>
              <a:t>Whereas </a:t>
            </a:r>
            <a:r>
              <a:rPr lang="en-US" sz="1600" dirty="0" err="1">
                <a:solidFill>
                  <a:srgbClr val="0070C0"/>
                </a:solidFill>
                <a:latin typeface="Book Antiqua" panose="02040602050305030304" pitchFamily="18" charset="0"/>
              </a:rPr>
              <a:t>mixi</a:t>
            </a:r>
            <a:r>
              <a:rPr lang="en-US" sz="1600" dirty="0">
                <a:latin typeface="Book Antiqua" panose="02040602050305030304" pitchFamily="18" charset="0"/>
              </a:rPr>
              <a:t> platform automatically inform user when someone viewed your profiles.</a:t>
            </a:r>
            <a:endParaRPr lang="en-IN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F9F167-F44A-4413-9301-1F078F701344}"/>
              </a:ext>
            </a:extLst>
          </p:cNvPr>
          <p:cNvSpPr txBox="1"/>
          <p:nvPr/>
        </p:nvSpPr>
        <p:spPr>
          <a:xfrm>
            <a:off x="627681" y="2136100"/>
            <a:ext cx="59842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800" dirty="0">
                <a:solidFill>
                  <a:schemeClr val="accent4"/>
                </a:solidFill>
              </a:rPr>
              <a:t>What is eHarmony doing differently than </a:t>
            </a:r>
            <a:r>
              <a:rPr lang="en-IN" sz="1800" dirty="0" err="1">
                <a:solidFill>
                  <a:schemeClr val="accent4"/>
                </a:solidFill>
              </a:rPr>
              <a:t>OkCupid</a:t>
            </a:r>
            <a:r>
              <a:rPr lang="en-IN" sz="1800" dirty="0">
                <a:solidFill>
                  <a:schemeClr val="accent4"/>
                </a:solidFill>
              </a:rPr>
              <a:t> ?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04FB9B-4D1E-4DAF-A4D1-AEDC47BB1E6A}"/>
              </a:ext>
            </a:extLst>
          </p:cNvPr>
          <p:cNvSpPr txBox="1"/>
          <p:nvPr/>
        </p:nvSpPr>
        <p:spPr>
          <a:xfrm>
            <a:off x="728625" y="2536361"/>
            <a:ext cx="746243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0070C0"/>
                </a:solidFill>
                <a:latin typeface="Book Antiqua" panose="02040602050305030304" pitchFamily="18" charset="0"/>
              </a:rPr>
              <a:t>OkCupid</a:t>
            </a:r>
            <a:r>
              <a:rPr lang="en-US" sz="1600" dirty="0">
                <a:latin typeface="Book Antiqua" panose="0204060205030503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Open-ended interaction is very easy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Overcome normative restriction on interactions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Allows user to interact with many strangers privately</a:t>
            </a:r>
            <a:endParaRPr lang="en-US" sz="1600" dirty="0">
              <a:latin typeface="Book Antiqua" panose="02040602050305030304" pitchFamily="18" charset="0"/>
            </a:endParaRPr>
          </a:p>
          <a:p>
            <a:r>
              <a:rPr lang="en-US" sz="1600" dirty="0">
                <a:solidFill>
                  <a:srgbClr val="0070C0"/>
                </a:solidFill>
                <a:latin typeface="Book Antiqua" panose="02040602050305030304" pitchFamily="18" charset="0"/>
              </a:rPr>
              <a:t>eHarmony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600" dirty="0"/>
              <a:t>Disallowing Direct contact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600" dirty="0">
                <a:latin typeface="+mn-lt"/>
              </a:rPr>
              <a:t>Reduce the efficiency of contact on the 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Allows user to interact few strangers privately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eHarmony positioning the marketplace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593810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 smtClean="0">
                <a:ln>
                  <a:noFill/>
                </a:ln>
                <a:solidFill>
                  <a:srgbClr val="97ABBC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lang="en" sz="1300" b="0" i="0" u="none" strike="noStrike" kern="0" cap="none" spc="0" normalizeH="0" baseline="0" noProof="0">
              <a:ln>
                <a:noFill/>
              </a:ln>
              <a:solidFill>
                <a:srgbClr val="97ABBC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" name="Google Shape;348;p28"/>
          <p:cNvSpPr txBox="1">
            <a:spLocks/>
          </p:cNvSpPr>
          <p:nvPr/>
        </p:nvSpPr>
        <p:spPr>
          <a:xfrm>
            <a:off x="379708" y="711303"/>
            <a:ext cx="8649567" cy="500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Raleway"/>
              <a:buNone/>
              <a:defRPr sz="3200" b="0" i="0" u="none" strike="noStrike" cap="none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200"/>
              <a:buFont typeface="Raleway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9715"/>
                </a:solidFill>
                <a:effectLst/>
                <a:uLnTx/>
                <a:uFillTx/>
                <a:latin typeface="Arial"/>
                <a:ea typeface="Varela Round"/>
                <a:cs typeface="Arial" panose="020B0604020202020204" pitchFamily="34" charset="0"/>
                <a:sym typeface="Varela Round"/>
              </a:rPr>
              <a:t>Compare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9715"/>
                </a:solidFill>
                <a:effectLst/>
                <a:uLnTx/>
                <a:uFillTx/>
                <a:latin typeface="Arial"/>
                <a:ea typeface="Varela Round"/>
                <a:cs typeface="Arial" panose="020B0604020202020204" pitchFamily="34" charset="0"/>
                <a:sym typeface="Varela Round"/>
              </a:rPr>
              <a:t>Mixi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9715"/>
                </a:solidFill>
                <a:effectLst/>
                <a:uLnTx/>
                <a:uFillTx/>
                <a:latin typeface="Arial"/>
                <a:ea typeface="Varela Round"/>
                <a:cs typeface="Arial" panose="020B0604020202020204" pitchFamily="34" charset="0"/>
                <a:sym typeface="Varela Round"/>
              </a:rPr>
              <a:t> and Facebook’s design choices? Which Monetization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9715"/>
                </a:solidFill>
                <a:effectLst/>
                <a:uLnTx/>
                <a:uFillTx/>
                <a:latin typeface="Arial"/>
                <a:ea typeface="Varela Round"/>
                <a:cs typeface="Arial" panose="020B0604020202020204" pitchFamily="34" charset="0"/>
                <a:sym typeface="Varela Round"/>
              </a:rPr>
              <a:t>Mixi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9715"/>
                </a:solidFill>
                <a:effectLst/>
                <a:uLnTx/>
                <a:uFillTx/>
                <a:latin typeface="Arial"/>
                <a:ea typeface="Varela Round"/>
                <a:cs typeface="Arial" panose="020B0604020202020204" pitchFamily="34" charset="0"/>
                <a:sym typeface="Varela Round"/>
              </a:rPr>
              <a:t> should pursue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C9A19B-E171-444E-AD44-2743AA23A82E}"/>
              </a:ext>
            </a:extLst>
          </p:cNvPr>
          <p:cNvSpPr/>
          <p:nvPr/>
        </p:nvSpPr>
        <p:spPr>
          <a:xfrm>
            <a:off x="0" y="1"/>
            <a:ext cx="9144000" cy="50093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arela Round"/>
                <a:cs typeface="Arial" panose="020B0604020202020204" pitchFamily="34" charset="0"/>
                <a:sym typeface="Varela Round"/>
              </a:rPr>
              <a:t>                         Platform Analysis</a:t>
            </a:r>
            <a:endParaRPr kumimoji="0" lang="en-IN" sz="2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FD04B3-CD14-4D80-B92C-CAAD02B4A3A7}"/>
              </a:ext>
            </a:extLst>
          </p:cNvPr>
          <p:cNvSpPr txBox="1"/>
          <p:nvPr/>
        </p:nvSpPr>
        <p:spPr>
          <a:xfrm>
            <a:off x="1115133" y="1057577"/>
            <a:ext cx="763979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IN" sz="1800" dirty="0">
                <a:solidFill>
                  <a:srgbClr val="0070C0"/>
                </a:solidFill>
                <a:latin typeface="+mj-lt"/>
              </a:rPr>
              <a:t>m</a:t>
            </a:r>
            <a:r>
              <a:rPr kumimoji="0" lang="en-IN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sym typeface="Arial"/>
              </a:rPr>
              <a:t>ixi</a:t>
            </a:r>
            <a:endParaRPr kumimoji="0" lang="en-IN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IN" sz="1800" dirty="0">
                <a:latin typeface="+mj-lt"/>
              </a:rPr>
              <a:t>User can post three- four paragraph diaries detailing what has been happening with them &amp; revealing inner thoughts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sym typeface="Arial"/>
              </a:rPr>
              <a:t>elicit deeper and more personal content, they pay a dear price</a:t>
            </a:r>
            <a:endParaRPr kumimoji="0" lang="en-IN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sym typeface="Arial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IN" sz="1800" dirty="0">
                <a:solidFill>
                  <a:srgbClr val="0070C0"/>
                </a:solidFill>
                <a:latin typeface="+mj-lt"/>
              </a:rPr>
              <a:t>Facebook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sym typeface="Arial"/>
              </a:rPr>
              <a:t>users post short status updates, pictures, and links to external content etc.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sym typeface="Arial"/>
              </a:rPr>
              <a:t>It could give users privacy controls, allowing them to display private information to their closest friends,</a:t>
            </a:r>
            <a:endParaRPr kumimoji="0" lang="en-IN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FB6F01-43BE-4B5D-A5B4-762DFC26DABD}"/>
              </a:ext>
            </a:extLst>
          </p:cNvPr>
          <p:cNvSpPr txBox="1"/>
          <p:nvPr/>
        </p:nvSpPr>
        <p:spPr>
          <a:xfrm>
            <a:off x="600123" y="3804381"/>
            <a:ext cx="788045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IN" sz="1800" dirty="0">
                <a:solidFill>
                  <a:srgbClr val="C00000"/>
                </a:solidFill>
                <a:latin typeface="Book Antiqua" panose="02040602050305030304" pitchFamily="18" charset="0"/>
              </a:rPr>
              <a:t>m</a:t>
            </a:r>
            <a:r>
              <a:rPr kumimoji="0" lang="en-IN" sz="1800" b="0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 Antiqua" panose="02040602050305030304" pitchFamily="18" charset="0"/>
                <a:sym typeface="Arial"/>
              </a:rPr>
              <a:t>ixi</a:t>
            </a:r>
            <a:r>
              <a:rPr kumimoji="0" lang="en-IN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ook Antiqua" panose="02040602050305030304" pitchFamily="18" charset="0"/>
                <a:sym typeface="Arial"/>
              </a:rPr>
              <a:t> Monetization strategy Note: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IN" sz="1600" dirty="0" err="1">
                <a:latin typeface="Book Antiqua" panose="02040602050305030304" pitchFamily="18" charset="0"/>
              </a:rPr>
              <a:t>mixi</a:t>
            </a:r>
            <a:r>
              <a:rPr lang="en-IN" sz="1600" dirty="0">
                <a:latin typeface="Book Antiqua" panose="02040602050305030304" pitchFamily="18" charset="0"/>
              </a:rPr>
              <a:t> consider to be a “friend” product.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IN" sz="1800" b="0" i="0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monetized indirectly-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such as advertising, customer acquisition or retention</a:t>
            </a:r>
            <a:endParaRPr kumimoji="0" lang="en-IN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ok Antiqua" panose="0204060205030503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371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 smtClean="0">
                <a:ln>
                  <a:noFill/>
                </a:ln>
                <a:solidFill>
                  <a:srgbClr val="97ABBC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lang="en" sz="1300" b="0" i="0" u="none" strike="noStrike" kern="0" cap="none" spc="0" normalizeH="0" baseline="0" noProof="0">
              <a:ln>
                <a:noFill/>
              </a:ln>
              <a:solidFill>
                <a:srgbClr val="97ABBC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C9A19B-E171-444E-AD44-2743AA23A82E}"/>
              </a:ext>
            </a:extLst>
          </p:cNvPr>
          <p:cNvSpPr/>
          <p:nvPr/>
        </p:nvSpPr>
        <p:spPr>
          <a:xfrm>
            <a:off x="0" y="263470"/>
            <a:ext cx="9144000" cy="84465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arela Round"/>
                <a:cs typeface="Arial" panose="020B0604020202020204" pitchFamily="34" charset="0"/>
                <a:sym typeface="Varela Round"/>
              </a:rPr>
              <a:t>  What is LinkedIn social solution model and how it is competitive than   others?</a:t>
            </a:r>
            <a:endParaRPr kumimoji="0" lang="en-IN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A71965-8C3E-481F-AE9B-09ADF465B587}"/>
              </a:ext>
            </a:extLst>
          </p:cNvPr>
          <p:cNvSpPr txBox="1"/>
          <p:nvPr/>
        </p:nvSpPr>
        <p:spPr>
          <a:xfrm>
            <a:off x="207610" y="1357848"/>
            <a:ext cx="854731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US" sz="1600" b="0" i="0" u="none" strike="noStrike" baseline="0" dirty="0">
                <a:solidFill>
                  <a:srgbClr val="000000"/>
                </a:solidFill>
                <a:latin typeface="+mj-lt"/>
              </a:rPr>
              <a:t>LinkedIn</a:t>
            </a:r>
            <a:r>
              <a:rPr lang="en-US" sz="1600" dirty="0">
                <a:latin typeface="+mj-lt"/>
              </a:rPr>
              <a:t> 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+mj-lt"/>
              </a:rPr>
              <a:t>offers both </a:t>
            </a:r>
            <a:r>
              <a:rPr lang="en-US" sz="1600" b="0" i="0" u="none" strike="noStrike" baseline="0" dirty="0">
                <a:solidFill>
                  <a:srgbClr val="0070C0"/>
                </a:solidFill>
                <a:latin typeface="+mj-lt"/>
              </a:rPr>
              <a:t>“meet” 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+mj-lt"/>
              </a:rPr>
              <a:t>and </a:t>
            </a:r>
            <a:r>
              <a:rPr lang="en-US" sz="1600" b="0" i="0" u="none" strike="noStrike" baseline="0" dirty="0">
                <a:solidFill>
                  <a:srgbClr val="0070C0"/>
                </a:solidFill>
                <a:latin typeface="+mj-lt"/>
              </a:rPr>
              <a:t>“friend” 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+mj-lt"/>
              </a:rPr>
              <a:t>products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en-US" sz="1600" dirty="0">
                <a:latin typeface="+mj-lt"/>
              </a:rPr>
              <a:t>I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+mj-lt"/>
              </a:rPr>
              <a:t>ndividuals can display all of their professional achievements, and make themselves visible to recruiters ( </a:t>
            </a:r>
            <a:r>
              <a:rPr lang="en-US" sz="1600" b="0" i="0" u="none" strike="noStrike" baseline="0" dirty="0">
                <a:solidFill>
                  <a:srgbClr val="0070C0"/>
                </a:solidFill>
                <a:latin typeface="+mj-lt"/>
              </a:rPr>
              <a:t>“meet” 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+mj-lt"/>
              </a:rPr>
              <a:t>product)</a:t>
            </a: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US" sz="1600" b="0" i="0" u="none" strike="noStrike" baseline="0" dirty="0">
                <a:solidFill>
                  <a:srgbClr val="000000"/>
                </a:solidFill>
                <a:latin typeface="+mj-lt"/>
              </a:rPr>
              <a:t>the employer gets to use the employee’s social network for business purposes.( </a:t>
            </a:r>
            <a:r>
              <a:rPr lang="en-US" sz="1600" b="0" i="0" u="none" strike="noStrike" baseline="0" dirty="0">
                <a:solidFill>
                  <a:srgbClr val="0070C0"/>
                </a:solidFill>
                <a:latin typeface="+mj-lt"/>
              </a:rPr>
              <a:t>“friend” 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+mj-lt"/>
              </a:rPr>
              <a:t>product)</a:t>
            </a: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US" sz="1600" dirty="0">
                <a:latin typeface="+mj-lt"/>
              </a:rPr>
              <a:t>behavior seeking interactions -- ethical dangers combining two product in in the context of personal relationships</a:t>
            </a:r>
            <a:endParaRPr lang="en-US" sz="1600" b="0" i="0" u="none" strike="noStrike" baseline="0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endParaRPr lang="en-US" sz="1600" b="0" i="0" u="none" strike="noStrike" baseline="0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endParaRPr lang="en-US" sz="1600" dirty="0">
              <a:latin typeface="+mj-lt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IN" sz="1600" b="0" i="0" u="none" strike="noStrike" baseline="0" dirty="0">
                <a:solidFill>
                  <a:schemeClr val="accent3"/>
                </a:solidFill>
                <a:latin typeface="Book Antiqua" panose="02040602050305030304" pitchFamily="18" charset="0"/>
              </a:rPr>
              <a:t>Friendster- </a:t>
            </a:r>
            <a:r>
              <a:rPr lang="en-IN" sz="1600" b="0" i="0" u="none" strike="noStrike" baseline="0" dirty="0">
                <a:solidFill>
                  <a:schemeClr val="tx2">
                    <a:lumMod val="10000"/>
                  </a:schemeClr>
                </a:solidFill>
                <a:latin typeface="Book Antiqua" panose="02040602050305030304" pitchFamily="18" charset="0"/>
              </a:rPr>
              <a:t>also offer </a:t>
            </a:r>
            <a:r>
              <a:rPr lang="en-US" sz="1600" b="0" i="0" u="none" strike="noStrike" baseline="0" dirty="0">
                <a:solidFill>
                  <a:srgbClr val="0070C0"/>
                </a:solidFill>
                <a:latin typeface="+mj-lt"/>
              </a:rPr>
              <a:t>“meet” 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+mj-lt"/>
              </a:rPr>
              <a:t>and </a:t>
            </a:r>
            <a:r>
              <a:rPr lang="en-US" sz="1600" b="0" i="0" u="none" strike="noStrike" baseline="0" dirty="0">
                <a:solidFill>
                  <a:srgbClr val="0070C0"/>
                </a:solidFill>
                <a:latin typeface="+mj-lt"/>
              </a:rPr>
              <a:t>“friend” </a:t>
            </a:r>
            <a:r>
              <a:rPr lang="en-US" sz="1600" b="0" i="0" u="none" strike="noStrike" baseline="0" dirty="0">
                <a:solidFill>
                  <a:srgbClr val="000000"/>
                </a:solidFill>
                <a:latin typeface="+mj-lt"/>
              </a:rPr>
              <a:t>products</a:t>
            </a:r>
          </a:p>
          <a:p>
            <a:pPr>
              <a:buClr>
                <a:srgbClr val="002060"/>
              </a:buClr>
            </a:pPr>
            <a:r>
              <a:rPr lang="en-US" sz="1600" b="0" i="0" u="none" strike="noStrike" baseline="0" dirty="0">
                <a:solidFill>
                  <a:srgbClr val="000000"/>
                </a:solidFill>
                <a:latin typeface="+mj-lt"/>
              </a:rPr>
              <a:t>        -search for privately interact with other people</a:t>
            </a:r>
          </a:p>
          <a:p>
            <a:pPr>
              <a:buClr>
                <a:srgbClr val="002060"/>
              </a:buClr>
            </a:pPr>
            <a:r>
              <a:rPr lang="en-US" sz="1600" dirty="0">
                <a:latin typeface="+mj-lt"/>
              </a:rPr>
              <a:t>        - people in relationships who used it to search for and privately interact with other people of the opposite gender</a:t>
            </a:r>
            <a:endParaRPr lang="en-US" sz="1600" b="0" i="0" u="none" strike="noStrike" baseline="0" dirty="0">
              <a:solidFill>
                <a:srgbClr val="000000"/>
              </a:solidFill>
              <a:latin typeface="+mj-lt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endParaRPr lang="en-US" sz="1600" b="0" i="0" u="none" strike="noStrike" baseline="0" dirty="0">
              <a:solidFill>
                <a:schemeClr val="accent3"/>
              </a:solidFill>
              <a:latin typeface="+mj-lt"/>
            </a:endParaRPr>
          </a:p>
          <a:p>
            <a:pPr marL="285750" indent="-285750">
              <a:buClr>
                <a:srgbClr val="002060"/>
              </a:buClr>
              <a:buFont typeface="Wingdings" panose="05000000000000000000" pitchFamily="2" charset="2"/>
              <a:buChar char="v"/>
            </a:pPr>
            <a:endParaRPr lang="en-IN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5109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 smtClean="0">
                <a:ln>
                  <a:noFill/>
                </a:ln>
                <a:solidFill>
                  <a:srgbClr val="97ABBC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8</a:t>
            </a:fld>
            <a:endParaRPr kumimoji="0" lang="en" sz="1300" b="0" i="0" u="none" strike="noStrike" kern="0" cap="none" spc="0" normalizeH="0" baseline="0" noProof="0">
              <a:ln>
                <a:noFill/>
              </a:ln>
              <a:solidFill>
                <a:srgbClr val="97ABBC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C9A19B-E171-444E-AD44-2743AA23A82E}"/>
              </a:ext>
            </a:extLst>
          </p:cNvPr>
          <p:cNvSpPr/>
          <p:nvPr/>
        </p:nvSpPr>
        <p:spPr>
          <a:xfrm>
            <a:off x="0" y="488198"/>
            <a:ext cx="9144000" cy="50093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arela Round"/>
                <a:cs typeface="Arial" panose="020B0604020202020204" pitchFamily="34" charset="0"/>
                <a:sym typeface="Varela Round"/>
              </a:rPr>
              <a:t>     What should Twitter do to increase their revenue?</a:t>
            </a:r>
            <a:endParaRPr kumimoji="0" lang="en-I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3B2A9C-9DA9-417E-A6FB-4A81325B1C77}"/>
              </a:ext>
            </a:extLst>
          </p:cNvPr>
          <p:cNvSpPr txBox="1"/>
          <p:nvPr/>
        </p:nvSpPr>
        <p:spPr>
          <a:xfrm>
            <a:off x="850468" y="1248311"/>
            <a:ext cx="64957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IN" sz="1800" dirty="0">
                <a:latin typeface="+mj-lt"/>
              </a:rPr>
              <a:t>I</a:t>
            </a:r>
            <a:r>
              <a:rPr lang="en-IN" sz="1800" b="0" i="0" u="none" strike="noStrike" baseline="0" dirty="0">
                <a:solidFill>
                  <a:srgbClr val="000000"/>
                </a:solidFill>
                <a:latin typeface="+mj-lt"/>
              </a:rPr>
              <a:t>t difficult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+mj-lt"/>
              </a:rPr>
              <a:t>to generate revenue out of data analytics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+mj-lt"/>
              </a:rPr>
              <a:t>Twitter’s data was not representative of the general population</a:t>
            </a:r>
            <a:r>
              <a:rPr lang="en-IN" sz="1800" b="0" i="0" u="none" strike="noStrike" baseline="0" dirty="0">
                <a:solidFill>
                  <a:srgbClr val="000000"/>
                </a:solidFill>
                <a:latin typeface="+mj-lt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>
                <a:latin typeface="+mj-lt"/>
              </a:rPr>
              <a:t>Limited ability to generate revenue.</a:t>
            </a:r>
            <a:endParaRPr lang="en-IN" sz="1800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841F75-F2A1-48E6-9A2C-54D2F4EB3BEA}"/>
              </a:ext>
            </a:extLst>
          </p:cNvPr>
          <p:cNvSpPr txBox="1"/>
          <p:nvPr/>
        </p:nvSpPr>
        <p:spPr>
          <a:xfrm>
            <a:off x="1106190" y="2571750"/>
            <a:ext cx="803781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b="1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Advertising Services (</a:t>
            </a:r>
            <a:r>
              <a:rPr lang="en-US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represents about 86% of the company’s revenues</a:t>
            </a:r>
            <a:r>
              <a:rPr lang="en-US" b="1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 algn="l"/>
            <a:r>
              <a:rPr lang="en-IN" b="1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Data Licensing (</a:t>
            </a:r>
            <a:r>
              <a:rPr lang="en-US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makes up about 14% of Twitter’s revenues</a:t>
            </a:r>
            <a:r>
              <a:rPr lang="en-IN" b="1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 algn="l"/>
            <a:r>
              <a:rPr lang="en-IN" b="1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Promoted Trends (</a:t>
            </a:r>
            <a:r>
              <a:rPr lang="en-US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 topic is considered trending</a:t>
            </a:r>
            <a:r>
              <a:rPr lang="en-IN" b="1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 algn="l"/>
            <a:r>
              <a:rPr lang="en-IN" b="1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Promoted Accounts (</a:t>
            </a:r>
            <a:r>
              <a:rPr lang="en-US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to gain more visibility and increase their number of followers</a:t>
            </a:r>
            <a:r>
              <a:rPr lang="en-IN" b="1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pPr algn="l"/>
            <a:endParaRPr lang="en-IN" b="1" i="0" dirty="0">
              <a:solidFill>
                <a:srgbClr val="333333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EE1C5A-FCDE-4BA7-A582-DD19B85635F7}"/>
              </a:ext>
            </a:extLst>
          </p:cNvPr>
          <p:cNvSpPr txBox="1"/>
          <p:nvPr/>
        </p:nvSpPr>
        <p:spPr>
          <a:xfrm>
            <a:off x="553095" y="3661926"/>
            <a:ext cx="803781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Note:</a:t>
            </a:r>
          </a:p>
          <a:p>
            <a:pPr algn="l"/>
            <a:r>
              <a:rPr lang="en-IN" b="1" dirty="0">
                <a:solidFill>
                  <a:srgbClr val="33333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Twitter is a kind of “meet” product, so to increase the revenue, we could monetized directly by asking strangers to pay for meeting other people.</a:t>
            </a:r>
            <a:endParaRPr lang="en-IN" b="1" i="0" dirty="0">
              <a:solidFill>
                <a:srgbClr val="333333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561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 smtClean="0">
                <a:ln>
                  <a:noFill/>
                </a:ln>
                <a:solidFill>
                  <a:srgbClr val="97ABBC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9</a:t>
            </a:fld>
            <a:endParaRPr kumimoji="0" lang="en" sz="1300" b="0" i="0" u="none" strike="noStrike" kern="0" cap="none" spc="0" normalizeH="0" baseline="0" noProof="0">
              <a:ln>
                <a:noFill/>
              </a:ln>
              <a:solidFill>
                <a:srgbClr val="97ABBC"/>
              </a:solidFill>
              <a:effectLst/>
              <a:uLnTx/>
              <a:uFillTx/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C9A19B-E171-444E-AD44-2743AA23A82E}"/>
              </a:ext>
            </a:extLst>
          </p:cNvPr>
          <p:cNvSpPr/>
          <p:nvPr/>
        </p:nvSpPr>
        <p:spPr>
          <a:xfrm>
            <a:off x="0" y="488198"/>
            <a:ext cx="9144000" cy="82915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arela Round"/>
                <a:cs typeface="Arial" panose="020B0604020202020204" pitchFamily="34" charset="0"/>
                <a:sym typeface="Varela Round"/>
              </a:rPr>
              <a:t>  Was Meetup Successful in making people meet in real life   scenario ?</a:t>
            </a:r>
            <a:endParaRPr kumimoji="0" lang="en-I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FB03AE-9178-4F4C-B63E-7C9B72C387B8}"/>
              </a:ext>
            </a:extLst>
          </p:cNvPr>
          <p:cNvSpPr txBox="1"/>
          <p:nvPr/>
        </p:nvSpPr>
        <p:spPr>
          <a:xfrm>
            <a:off x="616056" y="1434813"/>
            <a:ext cx="7458559" cy="30013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n-US" sz="1600" dirty="0" err="1"/>
              <a:t>MeetUp</a:t>
            </a:r>
            <a:r>
              <a:rPr lang="en-US" sz="1600" dirty="0"/>
              <a:t> only focused on search functionalities, no interaction</a:t>
            </a:r>
          </a:p>
          <a:p>
            <a:pPr marL="285750" indent="-285750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n-US" sz="1600" dirty="0"/>
              <a:t>It did not attract many users, which further suppressed its ability to generate profit. </a:t>
            </a:r>
          </a:p>
          <a:p>
            <a:pPr marL="285750" indent="-285750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v"/>
            </a:pPr>
            <a:endParaRPr lang="en-US" sz="1600" dirty="0"/>
          </a:p>
          <a:p>
            <a:pPr marL="285750" indent="-285750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n-US" sz="1600" dirty="0"/>
              <a:t>If you are more active on group activities, then it works well for you.</a:t>
            </a:r>
          </a:p>
          <a:p>
            <a:pPr marL="285750" indent="-285750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n-US" sz="1600" dirty="0"/>
              <a:t> It's also useful if you're looking to expand your social circles.</a:t>
            </a:r>
          </a:p>
          <a:p>
            <a:pPr marL="285750" indent="-285750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n-US" sz="1600" dirty="0"/>
              <a:t>When it come to Safety option – Meetup has no identity verification process. </a:t>
            </a:r>
          </a:p>
          <a:p>
            <a:pPr marL="285750" indent="-285750">
              <a:lnSpc>
                <a:spcPct val="150000"/>
              </a:lnSpc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n-US" sz="1600" dirty="0"/>
              <a:t>Though it is free to use, some organizers will charge group membership fees.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904619128"/>
      </p:ext>
    </p:extLst>
  </p:cSld>
  <p:clrMapOvr>
    <a:masterClrMapping/>
  </p:clrMapOvr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263248"/>
      </a:dk1>
      <a:lt1>
        <a:srgbClr val="FFFFFF"/>
      </a:lt1>
      <a:dk2>
        <a:srgbClr val="434343"/>
      </a:dk2>
      <a:lt2>
        <a:srgbClr val="E0E4E9"/>
      </a:lt2>
      <a:accent1>
        <a:srgbClr val="3F5378"/>
      </a:accent1>
      <a:accent2>
        <a:srgbClr val="263248"/>
      </a:accent2>
      <a:accent3>
        <a:srgbClr val="92A8C8"/>
      </a:accent3>
      <a:accent4>
        <a:srgbClr val="C7D3E6"/>
      </a:accent4>
      <a:accent5>
        <a:srgbClr val="FF9800"/>
      </a:accent5>
      <a:accent6>
        <a:srgbClr val="D26F00"/>
      </a:accent6>
      <a:hlink>
        <a:srgbClr val="3F537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tonio template">
  <a:themeElements>
    <a:clrScheme name="Custom 347">
      <a:dk1>
        <a:srgbClr val="677480"/>
      </a:dk1>
      <a:lt1>
        <a:srgbClr val="FFFFFF"/>
      </a:lt1>
      <a:dk2>
        <a:srgbClr val="2185C5"/>
      </a:dk2>
      <a:lt2>
        <a:srgbClr val="DEE2E6"/>
      </a:lt2>
      <a:accent1>
        <a:srgbClr val="2185C5"/>
      </a:accent1>
      <a:accent2>
        <a:srgbClr val="7ECEFD"/>
      </a:accent2>
      <a:accent3>
        <a:srgbClr val="F20253"/>
      </a:accent3>
      <a:accent4>
        <a:srgbClr val="FF9715"/>
      </a:accent4>
      <a:accent5>
        <a:srgbClr val="1C3AA9"/>
      </a:accent5>
      <a:accent6>
        <a:srgbClr val="97ABBC"/>
      </a:accent6>
      <a:hlink>
        <a:srgbClr val="2185C5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857</Words>
  <Application>Microsoft Office PowerPoint</Application>
  <PresentationFormat>On-screen Show (16:9)</PresentationFormat>
  <Paragraphs>96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Wingdings</vt:lpstr>
      <vt:lpstr>Lato</vt:lpstr>
      <vt:lpstr>Arial</vt:lpstr>
      <vt:lpstr>Roboto Condensed Light</vt:lpstr>
      <vt:lpstr>Book Antiqua</vt:lpstr>
      <vt:lpstr>Roboto Condensed</vt:lpstr>
      <vt:lpstr>Verdana</vt:lpstr>
      <vt:lpstr>Arial Rounded MT Bold</vt:lpstr>
      <vt:lpstr>Raleway</vt:lpstr>
      <vt:lpstr>Arvo</vt:lpstr>
      <vt:lpstr>Salerio template</vt:lpstr>
      <vt:lpstr>Antonio template</vt:lpstr>
      <vt:lpstr>PowerPoint Presentation</vt:lpstr>
      <vt:lpstr>Case Overview</vt:lpstr>
      <vt:lpstr>PowerPoint Presentation</vt:lpstr>
      <vt:lpstr>Why Social failure?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Amazon Web Services (AWS)  Suman Das Jayate Agarwal Aaryan</dc:title>
  <dc:creator>Suman</dc:creator>
  <cp:lastModifiedBy>Suman Das</cp:lastModifiedBy>
  <cp:revision>24</cp:revision>
  <dcterms:modified xsi:type="dcterms:W3CDTF">2021-12-22T06:36:58Z</dcterms:modified>
</cp:coreProperties>
</file>